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9"/>
  </p:notesMasterIdLst>
  <p:handoutMasterIdLst>
    <p:handoutMasterId r:id="rId10"/>
  </p:handoutMasterIdLst>
  <p:sldIdLst>
    <p:sldId id="290" r:id="rId3"/>
    <p:sldId id="283" r:id="rId4"/>
    <p:sldId id="292" r:id="rId5"/>
    <p:sldId id="294" r:id="rId6"/>
    <p:sldId id="295" r:id="rId7"/>
    <p:sldId id="296" r:id="rId8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66BECA2-8D62-4037-B608-DB118B09D213}">
          <p14:sldIdLst>
            <p14:sldId id="290"/>
            <p14:sldId id="283"/>
            <p14:sldId id="292"/>
            <p14:sldId id="294"/>
            <p14:sldId id="295"/>
            <p14:sldId id="29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68A0"/>
    <a:srgbClr val="0B6399"/>
    <a:srgbClr val="095381"/>
    <a:srgbClr val="08476E"/>
    <a:srgbClr val="063856"/>
    <a:srgbClr val="052A41"/>
    <a:srgbClr val="042336"/>
    <a:srgbClr val="073C5C"/>
    <a:srgbClr val="0D71AF"/>
    <a:srgbClr val="0B5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23" autoAdjust="0"/>
    <p:restoredTop sz="94660"/>
  </p:normalViewPr>
  <p:slideViewPr>
    <p:cSldViewPr snapToGrid="0">
      <p:cViewPr>
        <p:scale>
          <a:sx n="66" d="100"/>
          <a:sy n="66" d="100"/>
        </p:scale>
        <p:origin x="-416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3" d="100"/>
          <a:sy n="53" d="100"/>
        </p:scale>
        <p:origin x="-3488" y="-128"/>
      </p:cViewPr>
      <p:guideLst>
        <p:guide orient="horz" pos="3156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/>
            </a:lvl1pPr>
          </a:lstStyle>
          <a:p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/>
            </a:lvl1pPr>
          </a:lstStyle>
          <a:p>
            <a:r>
              <a:rPr lang="en-IE" smtClean="0"/>
              <a:t>Challenge 1 Slide Deck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/>
            </a:lvl1pPr>
          </a:lstStyle>
          <a:p>
            <a:fld id="{84E3DF36-F8F3-4E77-B055-02C59D12B7B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3110762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/>
            </a:lvl1pPr>
          </a:lstStyle>
          <a:p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1863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07" tIns="46003" rIns="92007" bIns="46003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20"/>
            <a:ext cx="5510530" cy="3945742"/>
          </a:xfrm>
          <a:prstGeom prst="rect">
            <a:avLst/>
          </a:prstGeom>
        </p:spPr>
        <p:txBody>
          <a:bodyPr vert="horz" lIns="92007" tIns="46003" rIns="92007" bIns="4600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8086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/>
            </a:lvl1pPr>
          </a:lstStyle>
          <a:p>
            <a:r>
              <a:rPr lang="en-IE" smtClean="0"/>
              <a:t>Challenge 1 Slide Deck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8086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/>
            </a:lvl1pPr>
          </a:lstStyle>
          <a:p>
            <a:fld id="{2CDC02FE-4EA9-4A4A-98E0-2C94EBED08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8469052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8150" y="1252538"/>
            <a:ext cx="6011863" cy="33829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6658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8150" y="1252538"/>
            <a:ext cx="6011863" cy="33829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6658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03503-0F2E-4BFA-902E-D11A13510BA2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4481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F9-11F8-4082-81E9-0EE062D2260B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5725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B68B-2C87-440D-B9D5-921DD0AA0FBA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6548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904-7CF2-40F2-8D32-CEC8C03E4123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59508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2C467-AB44-4517-92CD-8302358EF7AE}" type="datetime1">
              <a:rPr lang="en-IE" smtClean="0"/>
              <a:t>05/10/17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  <p:pic>
        <p:nvPicPr>
          <p:cNvPr id="8" name="Picture 7" descr="instituteSML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12" y="6025556"/>
            <a:ext cx="689288" cy="73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978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9008-6C83-4098-93C3-9ACF5E97D589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8012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F927-4442-48E5-B18B-27ED6452E2E6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28449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F069-C2A3-4564-9B78-EB0560AC06CB}" type="datetime1">
              <a:rPr lang="en-IE" smtClean="0"/>
              <a:t>05/10/17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17657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5E19-B405-4482-9764-0ACEF5E238A1}" type="datetime1">
              <a:rPr lang="en-IE" smtClean="0"/>
              <a:t>05/10/17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2485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95A-E34D-4395-92F1-8E01563C82EF}" type="datetime1">
              <a:rPr lang="en-IE" smtClean="0"/>
              <a:t>05/10/17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  <p:pic>
        <p:nvPicPr>
          <p:cNvPr id="6" name="Picture 5" descr="instituteSML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12" y="5990433"/>
            <a:ext cx="689288" cy="73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1980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7C82D-2B1A-45D7-BB91-35AC72040896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03988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25F1-7201-40C7-A0E8-217B109FCBBC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77423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AA36-2582-4541-826F-279915128461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154236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28C5-53F1-48BF-9763-BFBCD1DB67E4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0221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1C03-5500-4968-A417-0D4F2CD4D6D1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272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BB4B-7D70-44AF-92AC-AD5CB5E8C6CD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5068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DA9F-BC9F-40F0-AD6F-8708A0517256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47098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AD-F3E6-45B6-967A-5BCD285BC5CE}" type="datetime1">
              <a:rPr lang="en-IE" smtClean="0"/>
              <a:t>05/10/17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16728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8AF7-C4A9-4B8A-9BE9-00F45445F14F}" type="datetime1">
              <a:rPr lang="en-IE" smtClean="0"/>
              <a:t>05/10/17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3169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FDE71-75B9-404C-8353-C7291D8C12F3}" type="datetime1">
              <a:rPr lang="en-IE" smtClean="0"/>
              <a:t>05/10/17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81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512B-4077-4671-BEBB-6AF1F5073D62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72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DE0F-2045-48E1-AB55-DA59DE0A5A90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5137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C921-81FB-478D-8CB2-54870CC7F42C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  <p:pic>
        <p:nvPicPr>
          <p:cNvPr id="8" name="Picture 7" descr="instituteSML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239" y="5865655"/>
            <a:ext cx="807161" cy="80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4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C921-81FB-478D-8CB2-54870CC7F42C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4321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4.png"/><Relationship Id="rId3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4130628" y="4700588"/>
            <a:ext cx="3930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Challenge 1 </a:t>
            </a:r>
            <a:endParaRPr lang="en-IE" dirty="0" smtClean="0"/>
          </a:p>
          <a:p>
            <a:pPr algn="ctr"/>
            <a:r>
              <a:rPr lang="en-IE" dirty="0" smtClean="0"/>
              <a:t>Presentation </a:t>
            </a:r>
            <a:r>
              <a:rPr lang="en-IE" dirty="0" smtClean="0"/>
              <a:t>Templates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61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1095"/>
    </mc:Choice>
    <mc:Fallback xmlns="">
      <p:transition advTm="1109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241291"/>
              </p:ext>
            </p:extLst>
          </p:nvPr>
        </p:nvGraphicFramePr>
        <p:xfrm>
          <a:off x="2759470" y="1535995"/>
          <a:ext cx="7121130" cy="97563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89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821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Demographics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Value Proposition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Decision to buy process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057616" y="2850925"/>
            <a:ext cx="571201" cy="1015663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defRPr sz="7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algn="l"/>
            <a:r>
              <a:rPr lang="en-IE" sz="6000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65756" y="4149080"/>
            <a:ext cx="575844" cy="1015663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defRPr sz="7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algn="l"/>
            <a:r>
              <a:rPr lang="en-IE" sz="6000" dirty="0"/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58830" y="5489636"/>
            <a:ext cx="576859" cy="1015663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defRPr sz="7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algn="l"/>
            <a:r>
              <a:rPr lang="en-IE" sz="6000" dirty="0"/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57400" y="1509321"/>
            <a:ext cx="570196" cy="1015663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/>
          <a:p>
            <a:r>
              <a:rPr lang="en-IE" sz="6000" dirty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633700"/>
              </p:ext>
            </p:extLst>
          </p:nvPr>
        </p:nvGraphicFramePr>
        <p:xfrm>
          <a:off x="2761036" y="2874041"/>
          <a:ext cx="7133676" cy="97563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43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02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Demographics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Value Proposition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Decision to buy process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690780"/>
              </p:ext>
            </p:extLst>
          </p:nvPr>
        </p:nvGraphicFramePr>
        <p:xfrm>
          <a:off x="2759470" y="4160035"/>
          <a:ext cx="7121130" cy="97563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89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821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Demographics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Value Proposition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Decision to buy process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644670"/>
              </p:ext>
            </p:extLst>
          </p:nvPr>
        </p:nvGraphicFramePr>
        <p:xfrm>
          <a:off x="2761035" y="5490912"/>
          <a:ext cx="7133676" cy="97563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434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02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Demographics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Value Proposition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5211">
                <a:tc>
                  <a:txBody>
                    <a:bodyPr/>
                    <a:lstStyle/>
                    <a:p>
                      <a:r>
                        <a:rPr lang="en-IE" sz="1600" dirty="0">
                          <a:latin typeface="Century Gothic" panose="020B0502020202020204" pitchFamily="34" charset="0"/>
                        </a:rPr>
                        <a:t>Decision to buy process</a:t>
                      </a:r>
                    </a:p>
                  </a:txBody>
                  <a:tcPr marL="81303" marR="81303" marT="40651" marB="40651"/>
                </a:tc>
                <a:tc>
                  <a:txBody>
                    <a:bodyPr/>
                    <a:lstStyle/>
                    <a:p>
                      <a:endParaRPr lang="en-IE" sz="1600" dirty="0">
                        <a:latin typeface="Century Gothic" panose="020B0502020202020204" pitchFamily="34" charset="0"/>
                      </a:endParaRPr>
                    </a:p>
                  </a:txBody>
                  <a:tcPr marL="81303" marR="81303" marT="40651" marB="4065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20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Customer Profiles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297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631024" y="1505074"/>
            <a:ext cx="8896058" cy="4438526"/>
            <a:chOff x="120974" y="1741204"/>
            <a:chExt cx="8896058" cy="4718104"/>
          </a:xfrm>
        </p:grpSpPr>
        <p:sp>
          <p:nvSpPr>
            <p:cNvPr id="5" name="Right Arrow 4"/>
            <p:cNvSpPr/>
            <p:nvPr/>
          </p:nvSpPr>
          <p:spPr>
            <a:xfrm>
              <a:off x="2026229" y="4169613"/>
              <a:ext cx="2556580" cy="481697"/>
            </a:xfrm>
            <a:prstGeom prst="rightArrow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/>
            </a:p>
          </p:txBody>
        </p:sp>
        <p:sp>
          <p:nvSpPr>
            <p:cNvPr id="14" name="Right Arrow 13"/>
            <p:cNvSpPr/>
            <p:nvPr/>
          </p:nvSpPr>
          <p:spPr>
            <a:xfrm rot="10800000">
              <a:off x="4637214" y="4181642"/>
              <a:ext cx="2465853" cy="481702"/>
            </a:xfrm>
            <a:prstGeom prst="rightArrow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38663" y="1749152"/>
              <a:ext cx="1613647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800" b="1">
                  <a:latin typeface="Century Gothic" panose="020B0502020202020204" pitchFamily="34" charset="0"/>
                </a:defRPr>
              </a:lvl1pPr>
            </a:lstStyle>
            <a:p>
              <a:r>
                <a:rPr lang="en-IE" dirty="0"/>
                <a:t>YOU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10632" y="1741204"/>
              <a:ext cx="2505889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>
                  <a:latin typeface="Century Gothic" panose="020B0502020202020204" pitchFamily="34" charset="0"/>
                </a:defRPr>
              </a:lvl1pPr>
            </a:lstStyle>
            <a:p>
              <a:pPr algn="ctr"/>
              <a:r>
                <a:rPr lang="en-IE" sz="2800" dirty="0"/>
                <a:t>CUSTOMER</a:t>
              </a:r>
            </a:p>
          </p:txBody>
        </p:sp>
        <p:sp>
          <p:nvSpPr>
            <p:cNvPr id="2" name="Rectangle 1"/>
            <p:cNvSpPr/>
            <p:nvPr/>
          </p:nvSpPr>
          <p:spPr>
            <a:xfrm>
              <a:off x="120974" y="2364494"/>
              <a:ext cx="1853455" cy="4091724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Products and Services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32425" y="2364494"/>
              <a:ext cx="1853455" cy="184896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 Creators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32425" y="4608908"/>
              <a:ext cx="1853455" cy="185040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 Relievers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256887" y="2364494"/>
              <a:ext cx="1853455" cy="185040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252126" y="4608908"/>
              <a:ext cx="1853455" cy="1850400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163577" y="2364494"/>
              <a:ext cx="1853455" cy="4091724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Customer Jobs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23" name="Title 1"/>
          <p:cNvSpPr txBox="1">
            <a:spLocks/>
          </p:cNvSpPr>
          <p:nvPr/>
        </p:nvSpPr>
        <p:spPr>
          <a:xfrm>
            <a:off x="6687856" y="352098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26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Value Proposition Canvas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pic>
        <p:nvPicPr>
          <p:cNvPr id="28" name="Picture 27" descr="strategyzer2.png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410" y="6232410"/>
            <a:ext cx="724118" cy="21892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22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770233" y="1439338"/>
            <a:ext cx="8681867" cy="4872620"/>
            <a:chOff x="740276" y="1365855"/>
            <a:chExt cx="7964961" cy="5369201"/>
          </a:xfrm>
        </p:grpSpPr>
        <p:sp>
          <p:nvSpPr>
            <p:cNvPr id="15" name="Rectangle 14"/>
            <p:cNvSpPr/>
            <p:nvPr/>
          </p:nvSpPr>
          <p:spPr>
            <a:xfrm>
              <a:off x="740276" y="1894597"/>
              <a:ext cx="453711" cy="236383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INTERNAL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28485" y="1894597"/>
              <a:ext cx="3520504" cy="236383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2000" b="1" dirty="0">
                  <a:latin typeface="Century Gothic" panose="020B0502020202020204" pitchFamily="34" charset="0"/>
                </a:rPr>
                <a:t>Strengths</a:t>
              </a:r>
            </a:p>
            <a:p>
              <a:r>
                <a:rPr lang="en-IE" sz="2000" b="1" dirty="0">
                  <a:latin typeface="Century Gothic" panose="020B0502020202020204" pitchFamily="34" charset="0"/>
                </a:rPr>
                <a:t>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28485" y="4371226"/>
              <a:ext cx="3520504" cy="236383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2000" b="1" dirty="0">
                  <a:latin typeface="Century Gothic" panose="020B0502020202020204" pitchFamily="34" charset="0"/>
                </a:rPr>
                <a:t>Opportunities</a:t>
              </a:r>
            </a:p>
            <a:p>
              <a:r>
                <a:rPr lang="en-IE" sz="1400" dirty="0">
                  <a:latin typeface="Century Gothic" panose="020B0502020202020204" pitchFamily="34" charset="0"/>
                </a:rPr>
                <a:t> </a:t>
              </a:r>
            </a:p>
            <a:p>
              <a:pPr lvl="0"/>
              <a:endParaRPr lang="en-IE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183487" y="1894597"/>
              <a:ext cx="3520504" cy="236383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2000" b="1" dirty="0">
                  <a:latin typeface="Century Gothic" panose="020B0502020202020204" pitchFamily="34" charset="0"/>
                </a:rPr>
                <a:t>Weaknesses</a:t>
              </a:r>
              <a:endParaRPr lang="en-IE" b="1" dirty="0">
                <a:latin typeface="Century Gothic" panose="020B0502020202020204" pitchFamily="34" charset="0"/>
              </a:endParaRPr>
            </a:p>
            <a:p>
              <a:r>
                <a:rPr lang="en-IE" b="1" dirty="0">
                  <a:latin typeface="Century Gothic" panose="020B0502020202020204" pitchFamily="34" charset="0"/>
                </a:rPr>
                <a:t>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184733" y="4371226"/>
              <a:ext cx="3520504" cy="236383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2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Threats</a:t>
              </a:r>
            </a:p>
            <a:p>
              <a:endParaRPr lang="en-IE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40276" y="4371226"/>
              <a:ext cx="453711" cy="236383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EXTERNAL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428485" y="1365855"/>
              <a:ext cx="3520504" cy="415943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HELPFUL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183487" y="1368779"/>
              <a:ext cx="3520504" cy="415943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HARMFUL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28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SWOT Analysis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32" name="Title 1"/>
          <p:cNvSpPr txBox="1">
            <a:spLocks/>
          </p:cNvSpPr>
          <p:nvPr/>
        </p:nvSpPr>
        <p:spPr>
          <a:xfrm>
            <a:off x="6738655" y="334457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355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9621"/>
    </mc:Choice>
    <mc:Fallback xmlns="">
      <p:transition advTm="2962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owchart: Extract 6"/>
          <p:cNvSpPr/>
          <p:nvPr/>
        </p:nvSpPr>
        <p:spPr>
          <a:xfrm rot="5400000">
            <a:off x="1925397" y="356918"/>
            <a:ext cx="692390" cy="1548072"/>
          </a:xfrm>
          <a:prstGeom prst="flowChartExtra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E" kern="0">
              <a:solidFill>
                <a:sysClr val="windowText" lastClr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3436" y="1772584"/>
            <a:ext cx="1636234" cy="2788546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Key Partners</a:t>
            </a: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3694719" y="1768776"/>
            <a:ext cx="1634304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dirty="0"/>
              <a:t> </a:t>
            </a:r>
            <a:r>
              <a:rPr lang="en-IE" sz="1400" b="1" i="1" dirty="0"/>
              <a:t>Key Activities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5334324" y="1764117"/>
            <a:ext cx="1676496" cy="2788546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Value Proposition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7001268" y="1764116"/>
            <a:ext cx="1634304" cy="1403594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Customer Relationships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b="1" dirty="0"/>
          </a:p>
          <a:p>
            <a:endParaRPr lang="en-IE" sz="1000" b="1" dirty="0"/>
          </a:p>
          <a:p>
            <a:endParaRPr lang="en-IE" sz="1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644520" y="1764116"/>
            <a:ext cx="1636234" cy="2788546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Value Proposition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3693042" y="3158389"/>
            <a:ext cx="1636234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Key Resources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7001369" y="3177030"/>
            <a:ext cx="1643151" cy="1363289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Channels</a:t>
            </a: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2045963" y="4548001"/>
            <a:ext cx="4103920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 Cost Structure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6149883" y="4551440"/>
            <a:ext cx="4140237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 Revenue Streams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</p:txBody>
      </p:sp>
      <p:pic>
        <p:nvPicPr>
          <p:cNvPr id="17" name="Picture 16" descr="strategyzer2.png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700" y="6070450"/>
            <a:ext cx="724118" cy="21892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524727" y="336920"/>
            <a:ext cx="4520181" cy="814545"/>
          </a:xfrm>
          <a:prstGeom prst="rect">
            <a:avLst/>
          </a:prstGeom>
          <a:solidFill>
            <a:srgbClr val="D00A2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sz="2000" b="1" dirty="0" smtClean="0">
                <a:latin typeface="Arial" panose="020B0604020202020204" pitchFamily="34" charset="0"/>
              </a:rPr>
              <a:t>Business </a:t>
            </a:r>
            <a:r>
              <a:rPr lang="en-IE" sz="2000" b="1" dirty="0">
                <a:latin typeface="Arial" panose="020B0604020202020204" pitchFamily="34" charset="0"/>
              </a:rPr>
              <a:t>Model </a:t>
            </a:r>
            <a:r>
              <a:rPr lang="en-IE" sz="2000" b="1" dirty="0" smtClean="0">
                <a:latin typeface="Arial" panose="020B0604020202020204" pitchFamily="34" charset="0"/>
              </a:rPr>
              <a:t>Canvas </a:t>
            </a:r>
          </a:p>
          <a:p>
            <a:r>
              <a:rPr lang="en-IE" sz="2000" b="1" dirty="0" smtClean="0">
                <a:latin typeface="Arial" panose="020B0604020202020204" pitchFamily="34" charset="0"/>
              </a:rPr>
              <a:t>Challenge 1</a:t>
            </a:r>
            <a:endParaRPr lang="en-IE" sz="2000" b="1" dirty="0">
              <a:latin typeface="Arial" panose="020B0604020202020204" pitchFamily="34" charset="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6687856" y="352098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2" name="Picture 21" descr="instituteSM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04" y="5998908"/>
            <a:ext cx="673554" cy="67176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62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4130628" y="4700588"/>
            <a:ext cx="3930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Challenge 1 </a:t>
            </a:r>
            <a:endParaRPr lang="en-IE" dirty="0" smtClean="0"/>
          </a:p>
          <a:p>
            <a:pPr algn="ctr"/>
            <a:r>
              <a:rPr lang="en-IE" dirty="0" smtClean="0"/>
              <a:t>Presentation </a:t>
            </a:r>
            <a:r>
              <a:rPr lang="en-IE" dirty="0" smtClean="0"/>
              <a:t>Templates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087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1095"/>
    </mc:Choice>
    <mc:Fallback xmlns="">
      <p:transition advTm="1109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13012</TotalTime>
  <Words>166</Words>
  <Application>Microsoft Macintosh PowerPoint</Application>
  <PresentationFormat>Custom</PresentationFormat>
  <Paragraphs>121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Custom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NVTDC CUSTOMER ANALYSIS</dc:title>
  <dc:creator>Liam Fennelly</dc:creator>
  <cp:lastModifiedBy>Greg Devlin</cp:lastModifiedBy>
  <cp:revision>117</cp:revision>
  <cp:lastPrinted>2016-11-14T14:26:14Z</cp:lastPrinted>
  <dcterms:created xsi:type="dcterms:W3CDTF">2016-07-12T12:01:39Z</dcterms:created>
  <dcterms:modified xsi:type="dcterms:W3CDTF">2017-10-05T19:53:40Z</dcterms:modified>
</cp:coreProperties>
</file>